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257" r:id="rId4"/>
    <p:sldId id="256" r:id="rId5"/>
    <p:sldId id="313" r:id="rId6"/>
    <p:sldId id="295" r:id="rId7"/>
    <p:sldId id="304" r:id="rId8"/>
    <p:sldId id="296" r:id="rId9"/>
    <p:sldId id="279" r:id="rId10"/>
    <p:sldId id="292" r:id="rId11"/>
    <p:sldId id="293" r:id="rId12"/>
    <p:sldId id="294" r:id="rId13"/>
    <p:sldId id="305" r:id="rId14"/>
    <p:sldId id="306" r:id="rId15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00"/>
    <a:srgbClr val="FFFF99"/>
    <a:srgbClr val="9999FF"/>
    <a:srgbClr val="99FF66"/>
    <a:srgbClr val="66CCFF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86"/>
    <p:restoredTop sz="94660"/>
  </p:normalViewPr>
  <p:slideViewPr>
    <p:cSldViewPr showGuides="1">
      <p:cViewPr varScale="1">
        <p:scale>
          <a:sx n="113" d="100"/>
          <a:sy n="113" d="100"/>
        </p:scale>
        <p:origin x="-666" y="-96"/>
      </p:cViewPr>
      <p:guideLst>
        <p:guide orient="horz" pos="1524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A48B96-639E-45A3-A0BA-2464DFDB1FAA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C03A68-1A85-41D8-855C-0D2A725D35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187926" y="2427923"/>
            <a:ext cx="43942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假设的策略（</a:t>
            </a:r>
            <a:r>
              <a:rPr kumimoji="0" lang="en-US" altLang="zh-CN" sz="4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4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kumimoji="0" lang="zh-CN" altLang="en-US" sz="4400" b="1" kern="1200" cap="none" spc="0" normalizeH="0" baseline="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1775" y="4011295"/>
            <a:ext cx="3359785" cy="3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溧阳市燕湖小学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马洪生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71775" y="4515485"/>
            <a:ext cx="3359785" cy="3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溧阳市戴埠小学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阮肖桦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885" y="987425"/>
            <a:ext cx="5996940" cy="3394075"/>
          </a:xfrm>
        </p:spPr>
        <p:txBody>
          <a:bodyPr/>
          <a:p>
            <a:pPr marL="0" indent="0"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）笔记本的单价是练习本的5倍。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买1本笔记本和10本练习本的钱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可以买（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）本笔记本，或者可以买（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）练习本。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5965" y="2139315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1730" y="2787650"/>
            <a:ext cx="643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15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240" y="267335"/>
            <a:ext cx="8229600" cy="557530"/>
          </a:xfrm>
        </p:spPr>
        <p:txBody>
          <a:bodyPr/>
          <a:p>
            <a:pPr marL="0" indent="0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二、解决问题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29494"/>
          <a:stretch>
            <a:fillRect/>
          </a:stretch>
        </p:blipFill>
        <p:spPr>
          <a:xfrm>
            <a:off x="252095" y="915670"/>
            <a:ext cx="8786495" cy="2122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70046"/>
          <a:stretch>
            <a:fillRect/>
          </a:stretch>
        </p:blipFill>
        <p:spPr>
          <a:xfrm>
            <a:off x="375285" y="3435350"/>
            <a:ext cx="8540115" cy="906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32045" y="3291205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7945" y="3696970"/>
            <a:ext cx="643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79270"/>
            <a:ext cx="8229600" cy="857250"/>
          </a:xfrm>
        </p:spPr>
        <p:txBody>
          <a:bodyPr/>
          <a:p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谢</a:t>
            </a: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谢！</a:t>
            </a:r>
            <a:endParaRPr lang="zh-CN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9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42875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Box 12"/>
          <p:cNvSpPr txBox="1"/>
          <p:nvPr/>
        </p:nvSpPr>
        <p:spPr>
          <a:xfrm>
            <a:off x="263525" y="7445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文本框 1"/>
          <p:cNvSpPr txBox="1"/>
          <p:nvPr/>
        </p:nvSpPr>
        <p:spPr>
          <a:xfrm>
            <a:off x="757238" y="630238"/>
            <a:ext cx="7853362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4200"/>
              </a:lnSpc>
            </a:pPr>
            <a:r>
              <a:rPr lang="zh-CN" altLang="en-US" sz="2800" b="1" dirty="0">
                <a:latin typeface="Calibri" panose="020F0502020204030204" pitchFamily="34" charset="0"/>
              </a:rPr>
              <a:t>小明把</a:t>
            </a:r>
            <a:r>
              <a:rPr lang="en-US" altLang="zh-CN" sz="2800" b="1" dirty="0">
                <a:latin typeface="Calibri" panose="020F0502020204030204" pitchFamily="34" charset="0"/>
              </a:rPr>
              <a:t>720</a:t>
            </a:r>
            <a:r>
              <a:rPr lang="zh-CN" altLang="en-US" sz="2800" b="1" dirty="0">
                <a:latin typeface="Calibri" panose="020F0502020204030204" pitchFamily="34" charset="0"/>
              </a:rPr>
              <a:t>毫升果汁倒入</a:t>
            </a:r>
            <a:r>
              <a:rPr lang="en-US" altLang="zh-CN" sz="2800" b="1" dirty="0">
                <a:latin typeface="Calibri" panose="020F0502020204030204" pitchFamily="34" charset="0"/>
              </a:rPr>
              <a:t>6</a:t>
            </a:r>
            <a:r>
              <a:rPr lang="zh-CN" altLang="en-US" sz="2800" b="1" dirty="0">
                <a:latin typeface="Calibri" panose="020F0502020204030204" pitchFamily="34" charset="0"/>
              </a:rPr>
              <a:t>个小杯和</a:t>
            </a:r>
            <a:r>
              <a:rPr lang="en-US" altLang="zh-CN" sz="2800" b="1" dirty="0">
                <a:latin typeface="Calibri" panose="020F0502020204030204" pitchFamily="34" charset="0"/>
              </a:rPr>
              <a:t>1</a:t>
            </a:r>
            <a:r>
              <a:rPr lang="zh-CN" altLang="en-US" sz="2800" b="1" dirty="0">
                <a:latin typeface="Calibri" panose="020F0502020204030204" pitchFamily="34" charset="0"/>
              </a:rPr>
              <a:t>个大杯，正好都倒满。已知小杯的容量是大杯的      ，小杯和大杯的容量各是多少毫升</a:t>
            </a:r>
            <a:r>
              <a:rPr lang="zh-CN" altLang="en-US" sz="2400" b="1" dirty="0">
                <a:latin typeface="Calibri" panose="020F0502020204030204" pitchFamily="34" charset="0"/>
              </a:rPr>
              <a:t>？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1026" name="对象 4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59563" y="1114743"/>
          <a:ext cx="2619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2" imgW="140335" imgH="394970" progId="Equation.KSEE3">
                  <p:embed/>
                </p:oleObj>
              </mc:Choice>
              <mc:Fallback>
                <p:oleObj name="" r:id="rId2" imgW="140335" imgH="394970" progId="Equation.KSEE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59563" y="1114743"/>
                        <a:ext cx="261937" cy="738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5" name="组合 16"/>
          <p:cNvGrpSpPr/>
          <p:nvPr/>
        </p:nvGrpSpPr>
        <p:grpSpPr>
          <a:xfrm>
            <a:off x="998220" y="2355850"/>
            <a:ext cx="8547100" cy="2012315"/>
            <a:chOff x="1785918" y="3653521"/>
            <a:chExt cx="5657493" cy="1990057"/>
          </a:xfrm>
        </p:grpSpPr>
        <p:sp>
          <p:nvSpPr>
            <p:cNvPr id="3" name="圆角矩形 2"/>
            <p:cNvSpPr/>
            <p:nvPr/>
          </p:nvSpPr>
          <p:spPr>
            <a:xfrm>
              <a:off x="1785918" y="3714328"/>
              <a:ext cx="4715091" cy="19292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21" name="TextBox 5"/>
            <p:cNvSpPr txBox="1"/>
            <p:nvPr/>
          </p:nvSpPr>
          <p:spPr>
            <a:xfrm>
              <a:off x="1890456" y="3653521"/>
              <a:ext cx="5552955" cy="19165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活动要求：</a:t>
              </a:r>
              <a:endPara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sz="20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①画画、写写，</a:t>
              </a:r>
              <a:r>
                <a:rPr sz="20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表示题目中所有数量之间的关系。</a:t>
              </a:r>
              <a:endParaRPr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sz="20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②说说、听听，</a:t>
              </a:r>
              <a:r>
                <a:rPr sz="20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你打算怎样解决这个问题</a:t>
              </a:r>
              <a:r>
                <a:rPr lang="zh-CN" sz="20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？</a:t>
              </a:r>
              <a:endParaRPr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sz="20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③算算、想想，</a:t>
              </a:r>
              <a:r>
                <a:rPr sz="20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解答并检验</a:t>
              </a:r>
              <a:r>
                <a:rPr lang="zh-CN" sz="20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，再</a:t>
              </a:r>
              <a:r>
                <a:rPr sz="20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想想，还有其他方法吗？</a:t>
              </a:r>
              <a:endParaRPr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3838575" cy="2338705"/>
          </a:xfrm>
        </p:spPr>
        <p:txBody>
          <a:bodyPr/>
          <a:p>
            <a:pPr marL="0" indent="0">
              <a:buNone/>
            </a:pPr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假设全部倒入小杯。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720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÷（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6+3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=720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=80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（毫升）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×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3=240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（毫升）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4931410" y="1196340"/>
                <a:ext cx="2489200" cy="2447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检验：</a:t>
                </a:r>
                <a:endPara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marL="0" indent="0">
                  <a:buNone/>
                </a:pPr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</a:t>
                </a: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6</a:t>
                </a:r>
                <a:r>
                  <a:rPr lang="zh-CN" altLang="en-US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×</a:t>
                </a: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80+240</a:t>
                </a:r>
                <a:endParaRPr lang="en-US" altLang="zh-CN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marL="0" indent="0"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=480+240</a:t>
                </a:r>
                <a:endParaRPr lang="en-US" altLang="zh-CN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marL="0" indent="0"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=720</a:t>
                </a:r>
                <a:r>
                  <a:rPr lang="zh-CN" altLang="en-US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（毫升）</a:t>
                </a:r>
                <a:endPara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marL="0" indent="0">
                  <a:buNone/>
                </a:pPr>
                <a:r>
                  <a:rPr lang="en-US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80</a:t>
                </a:r>
                <a:r>
                  <a:rPr lang="zh-CN" altLang="en-US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÷</a:t>
                </a: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240=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marL="0" indent="0">
                  <a:buNone/>
                </a:pPr>
                <a:endPara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mc:Choice>
        <mc:Fallback>
          <p:sp>
            <p:nvSpPr>
              <p:cNvPr id="4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10" y="1196340"/>
                <a:ext cx="2489200" cy="2447290"/>
              </a:xfrm>
              <a:prstGeom prst="rect">
                <a:avLst/>
              </a:prstGeom>
              <a:blipFill rotWithShape="1">
                <a:blip r:embed="rId1"/>
                <a:stretch>
                  <a:fillRect b="-146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971550" y="3796030"/>
            <a:ext cx="7378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答：小杯和大杯的容量分别是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毫升、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240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毫升。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5" grpId="0"/>
      <p:bldP spid="5" grpId="1"/>
      <p:bldP spid="4" grpId="0" uiExpand="1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040" y="1419225"/>
            <a:ext cx="7252335" cy="734060"/>
          </a:xfrm>
        </p:spPr>
        <p:txBody>
          <a:bodyPr/>
          <a:p>
            <a:pPr marL="0" indent="0">
              <a:buNone/>
            </a:pP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回顾解决问题的过程，你有什么体会？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4277" name="TextBox 15"/>
          <p:cNvSpPr txBox="1"/>
          <p:nvPr/>
        </p:nvSpPr>
        <p:spPr>
          <a:xfrm>
            <a:off x="2484120" y="340995"/>
            <a:ext cx="38773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假设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的策略解决问题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8383" y="927100"/>
            <a:ext cx="1643063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理解题意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240" y="1852930"/>
            <a:ext cx="1643063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确定思路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0923" y="2788603"/>
            <a:ext cx="1643063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解答检验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0923" y="3724910"/>
            <a:ext cx="1643063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回顾反思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21960" y="996315"/>
            <a:ext cx="3220720" cy="504190"/>
            <a:chOff x="7905" y="1908"/>
            <a:chExt cx="5072" cy="794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7905" y="2285"/>
              <a:ext cx="1304" cy="0"/>
            </a:xfrm>
            <a:prstGeom prst="straightConnector1">
              <a:avLst/>
            </a:prstGeom>
            <a:ln w="57150"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9359" y="1908"/>
              <a:ext cx="3618" cy="7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zh-CN" altLang="en-US" sz="2000" b="1" strike="noStrike" noProof="1"/>
                <a:t>划、画、写</a:t>
              </a:r>
              <a:endParaRPr lang="zh-CN" altLang="en-US" sz="2000" b="1" strike="noStrike" noProof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05450" y="1807210"/>
            <a:ext cx="3249930" cy="774700"/>
            <a:chOff x="7879" y="3185"/>
            <a:chExt cx="5118" cy="1220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7879" y="3728"/>
              <a:ext cx="1304" cy="0"/>
            </a:xfrm>
            <a:prstGeom prst="straightConnector1">
              <a:avLst/>
            </a:prstGeom>
            <a:ln w="57150"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9333" y="3185"/>
              <a:ext cx="3664" cy="12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zh-CN" altLang="en-US" sz="2000" b="1" strike="noStrike" noProof="1">
                  <a:solidFill>
                    <a:schemeClr val="tx1"/>
                  </a:solidFill>
                  <a:latin typeface="+mn-ea"/>
                </a:rPr>
                <a:t>把</a:t>
              </a:r>
              <a:r>
                <a:rPr lang="zh-CN" altLang="en-US" sz="2000" b="1" strike="noStrike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两个</a:t>
              </a:r>
              <a:r>
                <a:rPr lang="zh-CN" altLang="en-US" sz="2000" b="1" strike="noStrike" noProof="1"/>
                <a:t>未知量</a:t>
              </a:r>
              <a:endParaRPr lang="zh-CN" altLang="en-US" sz="2000" b="1" strike="noStrike" noProof="1"/>
            </a:p>
            <a:p>
              <a:pPr algn="ctr" fontAlgn="base"/>
              <a:r>
                <a:rPr lang="zh-CN" altLang="en-US" sz="2000" b="1" strike="noStrike" noProof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转化</a:t>
              </a:r>
              <a:r>
                <a:rPr lang="zh-CN" altLang="en-US" sz="2000" b="1" strike="noStrike" noProof="1"/>
                <a:t>成</a:t>
              </a:r>
              <a:r>
                <a:rPr lang="zh-CN" altLang="en-US" sz="2000" b="1" strike="noStrike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一个</a:t>
              </a:r>
              <a:r>
                <a:rPr lang="zh-CN" altLang="en-US" sz="2000" b="1" strike="noStrike" noProof="1"/>
                <a:t>未知量</a:t>
              </a:r>
              <a:endParaRPr lang="zh-CN" altLang="en-US" sz="2000" b="1" strike="noStrike" noProof="1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05450" y="2853690"/>
            <a:ext cx="3237230" cy="504190"/>
            <a:chOff x="7879" y="4833"/>
            <a:chExt cx="5098" cy="794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7879" y="5210"/>
              <a:ext cx="1304" cy="0"/>
            </a:xfrm>
            <a:prstGeom prst="straightConnector1">
              <a:avLst/>
            </a:prstGeom>
            <a:ln w="57150"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9333" y="4833"/>
              <a:ext cx="3644" cy="7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zh-CN" altLang="en-US" sz="2000" b="1" strike="noStrike" noProof="1"/>
                <a:t>先假设：变</a:t>
              </a:r>
              <a:r>
                <a:rPr lang="zh-CN" altLang="en-US" sz="2000" b="1" strike="noStrike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二</a:t>
              </a:r>
              <a:r>
                <a:rPr lang="zh-CN" altLang="en-US" sz="2000" b="1" strike="noStrike" noProof="1"/>
                <a:t>为</a:t>
              </a:r>
              <a:r>
                <a:rPr lang="zh-CN" altLang="en-US" sz="2000" strike="noStrike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一</a:t>
              </a:r>
              <a:endParaRPr lang="zh-CN" altLang="en-US" sz="2000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0" name="图片 1"/>
          <p:cNvPicPr>
            <a:picLocks noChangeAspect="1"/>
          </p:cNvPicPr>
          <p:nvPr/>
        </p:nvPicPr>
        <p:blipFill>
          <a:blip r:embed="rId1"/>
          <a:srcRect l="15168" t="8958" r="14999" b="68238"/>
          <a:stretch>
            <a:fillRect/>
          </a:stretch>
        </p:blipFill>
        <p:spPr>
          <a:xfrm>
            <a:off x="210185" y="927100"/>
            <a:ext cx="30480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807210"/>
            <a:ext cx="2752725" cy="10007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2572385"/>
            <a:ext cx="2578100" cy="9613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" y="3652520"/>
            <a:ext cx="2489200" cy="102171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5521960" y="3630295"/>
            <a:ext cx="3237230" cy="806450"/>
            <a:chOff x="7879" y="4573"/>
            <a:chExt cx="5098" cy="1270"/>
          </a:xfrm>
        </p:grpSpPr>
        <p:cxnSp>
          <p:nvCxnSpPr>
            <p:cNvPr id="36" name="直接箭头连接符 35"/>
            <p:cNvCxnSpPr/>
            <p:nvPr/>
          </p:nvCxnSpPr>
          <p:spPr>
            <a:xfrm>
              <a:off x="7879" y="5210"/>
              <a:ext cx="1304" cy="0"/>
            </a:xfrm>
            <a:prstGeom prst="straightConnector1">
              <a:avLst/>
            </a:prstGeom>
            <a:ln w="57150"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9333" y="4573"/>
              <a:ext cx="3644" cy="12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为什么要假设？</a:t>
              </a:r>
              <a:endPara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  <a:p>
              <a:pPr algn="ctr"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怎么去假设？</a:t>
              </a:r>
              <a:endPara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699770"/>
            <a:ext cx="8229600" cy="1762125"/>
          </a:xfrm>
        </p:spPr>
        <p:txBody>
          <a:bodyPr/>
          <a:p>
            <a:pPr marL="0" indent="0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在以前的学习中，我们曾经运用过假设的策略吗？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3510" t="15227" r="55670" b="50693"/>
          <a:stretch>
            <a:fillRect/>
          </a:stretch>
        </p:blipFill>
        <p:spPr>
          <a:xfrm>
            <a:off x="3060065" y="1954530"/>
            <a:ext cx="2592070" cy="1664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l="50000" t="50000" r="34043" b="23550"/>
          <a:stretch>
            <a:fillRect/>
          </a:stretch>
        </p:blipFill>
        <p:spPr>
          <a:xfrm>
            <a:off x="855980" y="1989455"/>
            <a:ext cx="1814195" cy="162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3"/>
          <a:srcRect t="15034"/>
          <a:stretch>
            <a:fillRect/>
          </a:stretch>
        </p:blipFill>
        <p:spPr>
          <a:xfrm>
            <a:off x="6156325" y="1954530"/>
            <a:ext cx="2541905" cy="171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1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5580"/>
            <a:ext cx="1457325" cy="431800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51" name="TextBox 2"/>
              <p:cNvSpPr txBox="1"/>
              <p:nvPr/>
            </p:nvSpPr>
            <p:spPr>
              <a:xfrm>
                <a:off x="683578" y="339725"/>
                <a:ext cx="8166100" cy="14370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en-US" sz="2400" b="1" dirty="0">
                    <a:latin typeface="Calibri" panose="020F0502020204030204" pitchFamily="34" charset="0"/>
                  </a:rPr>
                  <a:t>1</a:t>
                </a:r>
                <a:r>
                  <a:rPr lang="zh-CN" altLang="en-US" sz="2400" b="1" dirty="0">
                    <a:latin typeface="Calibri" panose="020F0502020204030204" pitchFamily="34" charset="0"/>
                  </a:rPr>
                  <a:t>张桌子和</a:t>
                </a:r>
                <a:r>
                  <a:rPr lang="en-US" altLang="zh-CN" sz="2400" b="1" dirty="0">
                    <a:latin typeface="Calibri" panose="020F0502020204030204" pitchFamily="34" charset="0"/>
                  </a:rPr>
                  <a:t>4</a:t>
                </a:r>
                <a:r>
                  <a:rPr lang="zh-CN" altLang="en-US" sz="2400" b="1" dirty="0">
                    <a:latin typeface="Calibri" panose="020F0502020204030204" pitchFamily="34" charset="0"/>
                  </a:rPr>
                  <a:t>把椅子的总价是</a:t>
                </a:r>
                <a:r>
                  <a:rPr lang="en-US" altLang="zh-CN" sz="2400" b="1" dirty="0">
                    <a:latin typeface="Calibri" panose="020F0502020204030204" pitchFamily="34" charset="0"/>
                  </a:rPr>
                  <a:t>2700</a:t>
                </a:r>
                <a:r>
                  <a:rPr lang="zh-CN" altLang="en-US" sz="2400" b="1" dirty="0">
                    <a:latin typeface="Calibri" panose="020F0502020204030204" pitchFamily="34" charset="0"/>
                  </a:rPr>
                  <a:t>元，椅子的单价是桌子的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Calibri" panose="020F0502020204030204" pitchFamily="34" charset="0"/>
                  </a:rPr>
                  <a:t> 。桌子和椅子的单价各是多少？</a:t>
                </a:r>
                <a:endParaRPr lang="zh-CN" altLang="en-US" sz="2400" b="1" dirty="0">
                  <a:latin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15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8" y="339725"/>
                <a:ext cx="8166100" cy="1437005"/>
              </a:xfrm>
              <a:prstGeom prst="rect">
                <a:avLst/>
              </a:prstGeom>
              <a:blipFill rotWithShape="1">
                <a:blip r:embed="rId2"/>
                <a:stretch>
                  <a:fillRect l="-4" r="-197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332230" y="4011295"/>
            <a:ext cx="727075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200" b="1" dirty="0">
                <a:latin typeface="Calibri" panose="020F0502020204030204" pitchFamily="34" charset="0"/>
                <a:sym typeface="Arial" panose="020B0604020202020204" pitchFamily="34" charset="0"/>
              </a:rPr>
              <a:t>答：桌子的单价是</a:t>
            </a:r>
            <a:r>
              <a:rPr lang="en-US" altLang="zh-CN" sz="2200" b="1" dirty="0">
                <a:latin typeface="Calibri" panose="020F0502020204030204" pitchFamily="34" charset="0"/>
                <a:sym typeface="Arial" panose="020B0604020202020204" pitchFamily="34" charset="0"/>
              </a:rPr>
              <a:t>1500</a:t>
            </a:r>
            <a:r>
              <a:rPr lang="zh-CN" altLang="en-US" sz="2200" b="1" dirty="0">
                <a:latin typeface="Calibri" panose="020F0502020204030204" pitchFamily="34" charset="0"/>
                <a:sym typeface="Arial" panose="020B0604020202020204" pitchFamily="34" charset="0"/>
              </a:rPr>
              <a:t>元，椅子的单价是</a:t>
            </a:r>
            <a:r>
              <a:rPr lang="en-US" altLang="zh-CN" sz="2200" b="1" dirty="0">
                <a:latin typeface="Calibri" panose="020F0502020204030204" pitchFamily="34" charset="0"/>
                <a:sym typeface="Arial" panose="020B0604020202020204" pitchFamily="34" charset="0"/>
              </a:rPr>
              <a:t>300</a:t>
            </a:r>
            <a:r>
              <a:rPr lang="zh-CN" altLang="en-US" sz="2200" b="1" dirty="0">
                <a:latin typeface="Calibri" panose="020F0502020204030204" pitchFamily="34" charset="0"/>
                <a:sym typeface="Arial" panose="020B0604020202020204" pitchFamily="34" charset="0"/>
              </a:rPr>
              <a:t>元。</a:t>
            </a:r>
            <a:endParaRPr lang="zh-CN" altLang="en-US" sz="2200" b="1" dirty="0"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2700020" y="2599373"/>
            <a:ext cx="3389313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200" b="1" dirty="0">
                <a:latin typeface="Calibri" panose="020F0502020204030204" pitchFamily="34" charset="0"/>
              </a:rPr>
              <a:t>   2700</a:t>
            </a:r>
            <a:r>
              <a:rPr lang="zh-CN" altLang="en-US" sz="2200" b="1" dirty="0">
                <a:latin typeface="Calibri" panose="020F0502020204030204" pitchFamily="34" charset="0"/>
              </a:rPr>
              <a:t>÷（</a:t>
            </a:r>
            <a:r>
              <a:rPr lang="en-US" altLang="zh-CN" sz="2200" b="1" dirty="0">
                <a:latin typeface="Calibri" panose="020F0502020204030204" pitchFamily="34" charset="0"/>
              </a:rPr>
              <a:t>4+5</a:t>
            </a:r>
            <a:r>
              <a:rPr lang="zh-CN" altLang="en-US" sz="2200" b="1" dirty="0">
                <a:latin typeface="Calibri" panose="020F0502020204030204" pitchFamily="34" charset="0"/>
              </a:rPr>
              <a:t>）</a:t>
            </a:r>
            <a:endParaRPr lang="en-US" altLang="zh-CN" sz="2200" b="1" dirty="0">
              <a:latin typeface="Calibri" panose="020F0502020204030204" pitchFamily="34" charset="0"/>
            </a:endParaRPr>
          </a:p>
          <a:p>
            <a:r>
              <a:rPr lang="en-US" altLang="zh-CN" sz="2200" b="1" dirty="0">
                <a:latin typeface="Calibri" panose="020F0502020204030204" pitchFamily="34" charset="0"/>
              </a:rPr>
              <a:t>=2700</a:t>
            </a:r>
            <a:r>
              <a:rPr lang="zh-CN" altLang="en-US" sz="2200" b="1" dirty="0">
                <a:latin typeface="Calibri" panose="020F0502020204030204" pitchFamily="34" charset="0"/>
              </a:rPr>
              <a:t>÷</a:t>
            </a:r>
            <a:r>
              <a:rPr lang="en-US" altLang="en-US" sz="2200" b="1" dirty="0">
                <a:latin typeface="Calibri" panose="020F0502020204030204" pitchFamily="34" charset="0"/>
              </a:rPr>
              <a:t>9</a:t>
            </a:r>
            <a:endParaRPr lang="en-US" altLang="en-US" sz="2200" b="1" dirty="0">
              <a:latin typeface="Calibri" panose="020F0502020204030204" pitchFamily="34" charset="0"/>
            </a:endParaRPr>
          </a:p>
          <a:p>
            <a:r>
              <a:rPr lang="en-US" altLang="zh-CN" sz="2200" b="1" dirty="0">
                <a:latin typeface="Calibri" panose="020F0502020204030204" pitchFamily="34" charset="0"/>
              </a:rPr>
              <a:t>=300</a:t>
            </a:r>
            <a:r>
              <a:rPr lang="zh-CN" altLang="en-US" sz="2200" b="1" dirty="0">
                <a:latin typeface="Calibri" panose="020F0502020204030204" pitchFamily="34" charset="0"/>
              </a:rPr>
              <a:t>（元）</a:t>
            </a:r>
            <a:endParaRPr lang="zh-CN" altLang="en-US" sz="2200" b="1" dirty="0">
              <a:latin typeface="Calibri" panose="020F0502020204030204" pitchFamily="34" charset="0"/>
            </a:endParaRPr>
          </a:p>
          <a:p>
            <a:r>
              <a:rPr lang="en-US" altLang="zh-CN" sz="2200" b="1" dirty="0">
                <a:latin typeface="Calibri" panose="020F0502020204030204" pitchFamily="34" charset="0"/>
              </a:rPr>
              <a:t>300</a:t>
            </a:r>
            <a:r>
              <a:rPr lang="zh-CN" altLang="en-US" sz="2200" b="1" dirty="0">
                <a:latin typeface="Calibri" panose="020F0502020204030204" pitchFamily="34" charset="0"/>
              </a:rPr>
              <a:t>×</a:t>
            </a:r>
            <a:r>
              <a:rPr lang="en-US" altLang="zh-CN" sz="2200" b="1" dirty="0">
                <a:latin typeface="Calibri" panose="020F0502020204030204" pitchFamily="34" charset="0"/>
              </a:rPr>
              <a:t>5=1500</a:t>
            </a:r>
            <a:r>
              <a:rPr lang="zh-CN" altLang="en-US" sz="2200" b="1" dirty="0">
                <a:latin typeface="Calibri" panose="020F0502020204030204" pitchFamily="34" charset="0"/>
              </a:rPr>
              <a:t>（元）</a:t>
            </a:r>
            <a:endParaRPr lang="zh-CN" altLang="en-US" sz="2200" b="1" dirty="0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0020" y="2139315"/>
            <a:ext cx="2937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假设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购买的全是椅子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5" y="2599690"/>
            <a:ext cx="3931920" cy="841375"/>
          </a:xfrm>
          <a:prstGeom prst="rect">
            <a:avLst/>
          </a:prstGeom>
        </p:spPr>
      </p:pic>
      <p:sp>
        <p:nvSpPr>
          <p:cNvPr id="103" name="文本框 102"/>
          <p:cNvSpPr txBox="1"/>
          <p:nvPr/>
        </p:nvSpPr>
        <p:spPr>
          <a:xfrm>
            <a:off x="4932045" y="1275715"/>
            <a:ext cx="3249930" cy="706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要求：画画、写写，</a:t>
            </a:r>
            <a:endParaRPr lang="zh-CN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让你的解答过程一目了然。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3" grpId="1"/>
      <p:bldP spid="103" grpId="1" animBg="1"/>
      <p:bldP spid="103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rcRect l="9344"/>
          <a:stretch>
            <a:fillRect/>
          </a:stretch>
        </p:blipFill>
        <p:spPr>
          <a:xfrm>
            <a:off x="1476375" y="1275715"/>
            <a:ext cx="6407150" cy="22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483870"/>
            <a:ext cx="8229600" cy="3394075"/>
          </a:xfrm>
        </p:spPr>
        <p:txBody>
          <a:bodyPr/>
          <a:p>
            <a:pPr marL="0" indent="0"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一、填空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4210" y="2931795"/>
            <a:ext cx="387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/>
              <a:t>（2）○+○＋△=20，△=○＋○。</a:t>
            </a:r>
            <a:endParaRPr lang="zh-CN" altLang="en-US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/>
              <a:t>          </a:t>
            </a:r>
            <a:r>
              <a:rPr lang="zh-CN" altLang="en-US"/>
              <a:t>○=（  </a:t>
            </a:r>
            <a:r>
              <a:rPr lang="en-US" altLang="zh-CN"/>
              <a:t>    </a:t>
            </a:r>
            <a:r>
              <a:rPr lang="zh-CN" altLang="en-US"/>
              <a:t>  ），△=（    </a:t>
            </a:r>
            <a:r>
              <a:rPr lang="en-US" altLang="zh-CN"/>
              <a:t>    </a:t>
            </a:r>
            <a:r>
              <a:rPr lang="zh-CN" altLang="en-US"/>
              <a:t>）。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28265" y="2118995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6190" y="2118995"/>
            <a:ext cx="643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全屏显示(16:9)</PresentationFormat>
  <Paragraphs>97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黑体</vt:lpstr>
      <vt:lpstr>楷体</vt:lpstr>
      <vt:lpstr>Cambria Math</vt:lpstr>
      <vt:lpstr>微软雅黑</vt:lpstr>
      <vt:lpstr>Arial Unicode MS</vt:lpstr>
      <vt:lpstr>Office 主题</vt:lpstr>
      <vt:lpstr>1_Office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男人三十当立</cp:lastModifiedBy>
  <cp:revision>72</cp:revision>
  <dcterms:created xsi:type="dcterms:W3CDTF">2016-01-18T01:54:00Z</dcterms:created>
  <dcterms:modified xsi:type="dcterms:W3CDTF">2022-01-04T09:07:20Z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B1511554DD6B4E90B791251178796853</vt:lpwstr>
  </property>
</Properties>
</file>